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47" r:id="rId2"/>
    <p:sldId id="433" r:id="rId3"/>
    <p:sldId id="450" r:id="rId4"/>
    <p:sldId id="430" r:id="rId5"/>
    <p:sldId id="451" r:id="rId6"/>
    <p:sldId id="452" r:id="rId7"/>
    <p:sldId id="454" r:id="rId8"/>
    <p:sldId id="453" r:id="rId9"/>
    <p:sldId id="449" r:id="rId10"/>
    <p:sldId id="434" r:id="rId11"/>
    <p:sldId id="435" r:id="rId12"/>
    <p:sldId id="436" r:id="rId13"/>
    <p:sldId id="438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31" r:id="rId25"/>
    <p:sldId id="429" r:id="rId26"/>
    <p:sldId id="390" r:id="rId27"/>
    <p:sldId id="391" r:id="rId28"/>
    <p:sldId id="416" r:id="rId29"/>
    <p:sldId id="392" r:id="rId30"/>
    <p:sldId id="427" r:id="rId31"/>
    <p:sldId id="428" r:id="rId32"/>
    <p:sldId id="362" r:id="rId33"/>
    <p:sldId id="353" r:id="rId34"/>
    <p:sldId id="423" r:id="rId35"/>
    <p:sldId id="432" r:id="rId36"/>
    <p:sldId id="393" r:id="rId37"/>
    <p:sldId id="376" r:id="rId38"/>
    <p:sldId id="417" r:id="rId39"/>
    <p:sldId id="367" r:id="rId40"/>
    <p:sldId id="418" r:id="rId41"/>
    <p:sldId id="420" r:id="rId42"/>
    <p:sldId id="365" r:id="rId43"/>
    <p:sldId id="377" r:id="rId44"/>
    <p:sldId id="394" r:id="rId45"/>
    <p:sldId id="368" r:id="rId46"/>
    <p:sldId id="372" r:id="rId47"/>
    <p:sldId id="371" r:id="rId48"/>
    <p:sldId id="378" r:id="rId49"/>
    <p:sldId id="375" r:id="rId50"/>
    <p:sldId id="369" r:id="rId51"/>
    <p:sldId id="407" r:id="rId52"/>
    <p:sldId id="397" r:id="rId53"/>
    <p:sldId id="396" r:id="rId54"/>
    <p:sldId id="398" r:id="rId55"/>
    <p:sldId id="399" r:id="rId56"/>
    <p:sldId id="400" r:id="rId57"/>
    <p:sldId id="395" r:id="rId58"/>
    <p:sldId id="401" r:id="rId59"/>
    <p:sldId id="402" r:id="rId60"/>
    <p:sldId id="403" r:id="rId61"/>
    <p:sldId id="404" r:id="rId62"/>
    <p:sldId id="370" r:id="rId63"/>
    <p:sldId id="408" r:id="rId64"/>
    <p:sldId id="409" r:id="rId65"/>
    <p:sldId id="405" r:id="rId66"/>
    <p:sldId id="406" r:id="rId67"/>
    <p:sldId id="410" r:id="rId68"/>
    <p:sldId id="421" r:id="rId69"/>
    <p:sldId id="361" r:id="rId70"/>
    <p:sldId id="419" r:id="rId71"/>
    <p:sldId id="411" r:id="rId72"/>
    <p:sldId id="412" r:id="rId73"/>
    <p:sldId id="413" r:id="rId7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86407"/>
  </p:normalViewPr>
  <p:slideViewPr>
    <p:cSldViewPr snapToObjects="1">
      <p:cViewPr>
        <p:scale>
          <a:sx n="148" d="100"/>
          <a:sy n="148" d="100"/>
        </p:scale>
        <p:origin x="1024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027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point? How do points evolve over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0669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611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the rates at each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869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078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8207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80350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8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10" Type="http://schemas.openxmlformats.org/officeDocument/2006/relationships/image" Target="../media/image550.png"/><Relationship Id="rId4" Type="http://schemas.openxmlformats.org/officeDocument/2006/relationships/image" Target="../media/image490.png"/><Relationship Id="rId9" Type="http://schemas.openxmlformats.org/officeDocument/2006/relationships/image" Target="../media/image5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tiff"/><Relationship Id="rId5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80.png"/><Relationship Id="rId7" Type="http://schemas.openxmlformats.org/officeDocument/2006/relationships/image" Target="../media/image2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33.tiff"/><Relationship Id="rId9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1.png"/><Relationship Id="rId5" Type="http://schemas.openxmlformats.org/officeDocument/2006/relationships/image" Target="../media/image38.png"/><Relationship Id="rId10" Type="http://schemas.openxmlformats.org/officeDocument/2006/relationships/image" Target="../media/image43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8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bigg.ucsd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tacyc.org/" TargetMode="External"/><Relationship Id="rId4" Type="http://schemas.openxmlformats.org/officeDocument/2006/relationships/hyperlink" Target="https://www.genome.jp/kegg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2: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1230343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39489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1754" r="-11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67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3295-D7FA-E242-A398-CE007DD7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Assume Using a Model Based on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C00-7F16-C146-8FC7-B38F57C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deterministic</a:t>
            </a:r>
          </a:p>
          <a:p>
            <a:pPr lvl="1"/>
            <a:r>
              <a:rPr lang="en-US" dirty="0"/>
              <a:t>Repeated experiments produce essentially the same results</a:t>
            </a:r>
          </a:p>
          <a:p>
            <a:pPr lvl="1"/>
            <a:r>
              <a:rPr lang="en-US" dirty="0"/>
              <a:t>Counter example: Individual chemical reactions</a:t>
            </a:r>
          </a:p>
          <a:p>
            <a:r>
              <a:rPr lang="en-US" dirty="0"/>
              <a:t>Variables are continuous</a:t>
            </a:r>
          </a:p>
          <a:p>
            <a:pPr lvl="1"/>
            <a:r>
              <a:rPr lang="en-US" dirty="0"/>
              <a:t>Counter example: Small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6F4F-FD23-0C48-9519-76A1AA6D7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5557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415399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0"/>
                <a:ext cx="8229600" cy="2286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in [0, h, 2h,… T]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00050" lvl="1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1..N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0"/>
                <a:ext cx="8229600" cy="2286000"/>
              </a:xfrm>
              <a:blipFill>
                <a:blip r:embed="rId2"/>
                <a:stretch>
                  <a:fillRect l="-169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174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b="1" i="1" dirty="0"/>
                  <a:t>, </a:t>
                </a:r>
                <a:r>
                  <a:rPr lang="en-US" sz="2400" i="1" dirty="0"/>
                  <a:t>h </a:t>
                </a:r>
                <a:r>
                  <a:rPr lang="en-US" sz="2400" dirty="0"/>
                  <a:t>(estimate of </a:t>
                </a:r>
                <a:r>
                  <a:rPr lang="en-US" sz="2400" i="1" dirty="0"/>
                  <a:t>dt</a:t>
                </a:r>
                <a:r>
                  <a:rPr lang="en-US" sz="2400" dirty="0"/>
                  <a:t>)</a:t>
                </a:r>
                <a:endParaRPr lang="en-US" sz="2400" b="1" i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1,…,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1741054"/>
              </a:xfrm>
              <a:prstGeom prst="rect">
                <a:avLst/>
              </a:prstGeom>
              <a:blipFill>
                <a:blip r:embed="rId3"/>
                <a:stretch>
                  <a:fillRect l="-1198" t="-2899" r="-150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6EFD90F-305B-5D41-9EB0-7884719EAD15}"/>
              </a:ext>
            </a:extLst>
          </p:cNvPr>
          <p:cNvGrpSpPr/>
          <p:nvPr/>
        </p:nvGrpSpPr>
        <p:grpSpPr>
          <a:xfrm>
            <a:off x="6543675" y="2986686"/>
            <a:ext cx="2209800" cy="1447800"/>
            <a:chOff x="1828800" y="2209800"/>
            <a:chExt cx="40767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2C1E5-1661-F74C-9131-1C7DC565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E86A89-9E0A-9E4E-B035-BE8C4074F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21F3B3-99DB-9E4C-850C-9945878C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A1BCBB-6AD8-664D-B181-5C8971A5D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9A50DB-46E5-BA44-BB9A-FCF2FFDCC60F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16DEC-C494-CC47-8221-9E8F1506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5A44C3-641D-4B41-AA2D-12F971469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780AC-8C6F-484C-990B-BB788700F5D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E49FE7-0AB1-704E-BBBB-57BBE0BC240C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37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33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17958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53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9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48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3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4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030F1-76BF-0642-B3F2-5AFF2029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17" y="286748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7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Differential equations</a:t>
            </a:r>
          </a:p>
          <a:p>
            <a:pPr lvl="1"/>
            <a:r>
              <a:rPr lang="en-US" sz="2000" dirty="0"/>
              <a:t>Definition, fixed points</a:t>
            </a:r>
          </a:p>
          <a:p>
            <a:r>
              <a:rPr lang="en-US" sz="2400" dirty="0"/>
              <a:t>Linear differential equations</a:t>
            </a:r>
          </a:p>
          <a:p>
            <a:pPr lvl="1"/>
            <a:r>
              <a:rPr lang="en-US" sz="2000" dirty="0"/>
              <a:t>Definition, behaviors</a:t>
            </a:r>
          </a:p>
          <a:p>
            <a:pPr lvl="1"/>
            <a:r>
              <a:rPr lang="en-US" sz="2000" dirty="0"/>
              <a:t>Uni-reaction</a:t>
            </a:r>
          </a:p>
          <a:p>
            <a:r>
              <a:rPr lang="en-US" sz="2400" dirty="0"/>
              <a:t>Nonlinear differential equations</a:t>
            </a:r>
          </a:p>
          <a:p>
            <a:pPr lvl="1"/>
            <a:r>
              <a:rPr lang="en-US" sz="2000" dirty="0"/>
              <a:t>Why: non-</a:t>
            </a:r>
            <a:r>
              <a:rPr lang="en-US" sz="2000" dirty="0" err="1"/>
              <a:t>uni</a:t>
            </a:r>
            <a:r>
              <a:rPr lang="en-US" sz="2000" dirty="0"/>
              <a:t>, enzymes</a:t>
            </a:r>
          </a:p>
          <a:p>
            <a:pPr lvl="1"/>
            <a:r>
              <a:rPr lang="en-US" sz="2000" dirty="0"/>
              <a:t>Classifications</a:t>
            </a:r>
          </a:p>
          <a:p>
            <a:pPr lvl="1"/>
            <a:r>
              <a:rPr lang="en-US" sz="2000" dirty="0"/>
              <a:t>Linearization -&gt; classifications</a:t>
            </a:r>
          </a:p>
          <a:p>
            <a:pPr lvl="1"/>
            <a:endParaRPr lang="en-US" sz="2000" dirty="0"/>
          </a:p>
          <a:p>
            <a:r>
              <a:rPr lang="en-US" sz="2400" dirty="0"/>
              <a:t>Phase diagrams</a:t>
            </a:r>
          </a:p>
          <a:p>
            <a:r>
              <a:rPr lang="en-US" sz="2400" dirty="0"/>
              <a:t>Bifurcation plots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524811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6290-16BC-B245-A8C5-8E1E09DB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297F-67B5-C949-850B-8E6CE431A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E13F8-323B-424F-942F-92CE814C53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6303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3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9844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9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9939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networks are dynamical systems.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C1EB-2361-FE48-9632-8E0B2C23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2652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C76E-23B0-4D44-A400-BE14F6CC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 and Reaction Kinetics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B7B0C-912B-364A-86D4-486920BEC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2050" name="Picture 2" descr="Enzyme kinetics">
            <a:extLst>
              <a:ext uri="{FF2B5EF4-FFF2-40B4-BE49-F238E27FC236}">
                <a16:creationId xmlns:a16="http://schemas.microsoft.com/office/drawing/2014/main" id="{18BF88A3-5632-2C46-A046-74BAE44E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05200"/>
            <a:ext cx="497940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C66E8-C465-2744-BF1C-1ED36C55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371600"/>
            <a:ext cx="3936211" cy="15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A9C9-E239-7743-90FF-DD02A8D0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0A596-A0A7-154A-8619-5AE578F3C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A6C47-AD81-BA43-8F9F-7E1B7CC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15" y="3929094"/>
            <a:ext cx="3886200" cy="2700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E6907-28A0-5E4D-BC79-C27253E818FF}"/>
              </a:ext>
            </a:extLst>
          </p:cNvPr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Competitive Inhibition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98C3A-87C3-ED42-AA22-73A3E128CC17}"/>
              </a:ext>
            </a:extLst>
          </p:cNvPr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Noncompetitive Inhibition</a:t>
            </a:r>
          </a:p>
        </p:txBody>
      </p:sp>
      <p:pic>
        <p:nvPicPr>
          <p:cNvPr id="3090" name="Picture 18" descr="Spring 2013 Lecture 16 &amp; 17">
            <a:extLst>
              <a:ext uri="{FF2B5EF4-FFF2-40B4-BE49-F238E27FC236}">
                <a16:creationId xmlns:a16="http://schemas.microsoft.com/office/drawing/2014/main" id="{5431C9BE-1FED-E14C-BC6C-45A5E5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4110646"/>
            <a:ext cx="2289094" cy="16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nzyme Inhibitors">
            <a:extLst>
              <a:ext uri="{FF2B5EF4-FFF2-40B4-BE49-F238E27FC236}">
                <a16:creationId xmlns:a16="http://schemas.microsoft.com/office/drawing/2014/main" id="{057D76A3-D561-1E4C-BCD4-DF87D090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8" y="2048612"/>
            <a:ext cx="2656431" cy="11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786A8-3C15-F946-89E6-5403B0F45928}"/>
              </a:ext>
            </a:extLst>
          </p:cNvPr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3088" name="Picture 16" descr="Competitive Inhibition (Molecular Biology)">
              <a:extLst>
                <a:ext uri="{FF2B5EF4-FFF2-40B4-BE49-F238E27FC236}">
                  <a16:creationId xmlns:a16="http://schemas.microsoft.com/office/drawing/2014/main" id="{DB3E1B8E-F88A-B247-B5E6-485F0D1FC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980085"/>
              <a:ext cx="4795750" cy="155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306468-A326-4640-BC1D-63FB64291F4F}"/>
                </a:ext>
              </a:extLst>
            </p:cNvPr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97616-E7CD-F147-8127-9CE3286FFC69}"/>
                </a:ext>
              </a:extLst>
            </p:cNvPr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9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399"/>
            <a:ext cx="8229600" cy="4572001"/>
          </a:xfrm>
        </p:spPr>
        <p:txBody>
          <a:bodyPr/>
          <a:lstStyle/>
          <a:p>
            <a:r>
              <a:rPr lang="en-US" sz="2400" dirty="0"/>
              <a:t>Conceptual models</a:t>
            </a:r>
          </a:p>
          <a:p>
            <a:pPr lvl="1"/>
            <a:r>
              <a:rPr lang="en-US" sz="2000" dirty="0"/>
              <a:t>Variables and relationships</a:t>
            </a:r>
          </a:p>
          <a:p>
            <a:r>
              <a:rPr lang="en-US" sz="2400" dirty="0"/>
              <a:t>Dimensional analysis</a:t>
            </a:r>
          </a:p>
          <a:p>
            <a:r>
              <a:rPr lang="en-US" sz="2400" dirty="0"/>
              <a:t>Modeling Workflow</a:t>
            </a:r>
          </a:p>
          <a:p>
            <a:r>
              <a:rPr lang="en-US" sz="2400" dirty="0"/>
              <a:t>Example: Modeling the lac operon</a:t>
            </a:r>
          </a:p>
          <a:p>
            <a:r>
              <a:rPr lang="en-US" sz="2400" dirty="0"/>
              <a:t>Technical models with differential equations</a:t>
            </a:r>
          </a:p>
          <a:p>
            <a:r>
              <a:rPr lang="en-US" sz="2400" dirty="0"/>
              <a:t>Technical models with Markov Models</a:t>
            </a:r>
          </a:p>
          <a:p>
            <a:r>
              <a:rPr lang="en-US" sz="2400" dirty="0"/>
              <a:t>Review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Lecture Notes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223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391400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8562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85C61-A143-1840-A320-A75D0617E7DE}"/>
              </a:ext>
            </a:extLst>
          </p:cNvPr>
          <p:cNvSpPr txBox="1"/>
          <p:nvPr/>
        </p:nvSpPr>
        <p:spPr>
          <a:xfrm>
            <a:off x="2438400" y="5560620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meters</a:t>
            </a:r>
          </a:p>
          <a:p>
            <a:r>
              <a:rPr lang="en-US" sz="2400" i="1" dirty="0"/>
              <a:t>s =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282917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6709566" cy="838200"/>
          </a:xfrm>
        </p:spPr>
        <p:txBody>
          <a:bodyPr/>
          <a:lstStyle/>
          <a:p>
            <a:r>
              <a:rPr lang="en-US" sz="3200" dirty="0"/>
              <a:t>A conceptual model specifies variables and their roles.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to calculate output variables and/or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1297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752600"/>
                <a:ext cx="549291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52600"/>
                <a:ext cx="5492914" cy="716735"/>
              </a:xfrm>
              <a:prstGeom prst="rect">
                <a:avLst/>
              </a:prstGeom>
              <a:blipFill>
                <a:blip r:embed="rId2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2192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the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  <a:blipFill>
                <a:blip r:embed="rId8"/>
                <a:stretch>
                  <a:fillRect l="-1138" t="-379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457200" y="4931528"/>
                <a:ext cx="5564216" cy="1263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931528"/>
                <a:ext cx="5564216" cy="1263616"/>
              </a:xfrm>
              <a:prstGeom prst="rect">
                <a:avLst/>
              </a:prstGeom>
              <a:blipFill>
                <a:blip r:embed="rId9"/>
                <a:stretch>
                  <a:fillRect l="-1826" t="-90099" b="-170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0D81052-9E66-194A-AC62-D8F192CD4DC4}"/>
              </a:ext>
            </a:extLst>
          </p:cNvPr>
          <p:cNvSpPr txBox="1"/>
          <p:nvPr/>
        </p:nvSpPr>
        <p:spPr>
          <a:xfrm>
            <a:off x="2265814" y="510406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0068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75733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3D708-A865-EF45-8A01-90D5161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AF70A3-A9FD-F64C-AB8F-53537C87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72001"/>
          </a:xfrm>
        </p:spPr>
        <p:txBody>
          <a:bodyPr/>
          <a:lstStyle/>
          <a:p>
            <a:r>
              <a:rPr lang="en-US" sz="2800" dirty="0"/>
              <a:t>Define the system boundaries, components, and available data.</a:t>
            </a:r>
          </a:p>
          <a:p>
            <a:pPr lvl="1"/>
            <a:r>
              <a:rPr lang="en-US" sz="2400" dirty="0"/>
              <a:t>Identify variables, dimensions, units.</a:t>
            </a:r>
          </a:p>
          <a:p>
            <a:r>
              <a:rPr lang="en-US" sz="2800" dirty="0"/>
              <a:t>Specify assumptions.</a:t>
            </a:r>
          </a:p>
          <a:p>
            <a:pPr lvl="1"/>
            <a:r>
              <a:rPr lang="en-US" sz="2400" dirty="0"/>
              <a:t>Ex: continuous approximations</a:t>
            </a:r>
          </a:p>
          <a:p>
            <a:r>
              <a:rPr lang="en-US" sz="2800" dirty="0"/>
              <a:t>Use ”mechanics” of system to construct mathematical relationships between variables.</a:t>
            </a:r>
          </a:p>
          <a:p>
            <a:r>
              <a:rPr lang="en-US" sz="2800" dirty="0"/>
              <a:t>Evaluate model quality and parameter certainties.</a:t>
            </a:r>
          </a:p>
          <a:p>
            <a:pPr lvl="1"/>
            <a:r>
              <a:rPr lang="en-US" sz="2400" dirty="0"/>
              <a:t>Ex: Differences between predicted and observed values.</a:t>
            </a:r>
          </a:p>
          <a:p>
            <a:r>
              <a:rPr lang="en-US" sz="2800" dirty="0"/>
              <a:t>Repeat.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8338D-F099-2A48-A9E7-AA8B00392D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BA969-B268-CE45-9F0C-589FEE01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252191"/>
            <a:ext cx="1199292" cy="6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9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117713" cy="504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117713" cy="504946"/>
              </a:xfrm>
              <a:prstGeom prst="rect">
                <a:avLst/>
              </a:prstGeom>
              <a:blipFill>
                <a:blip r:embed="rId6"/>
                <a:stretch>
                  <a:fillRect t="-90000" b="-1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758B9A-3FB0-1F4A-9A6C-F5413C0B8AC3}"/>
              </a:ext>
            </a:extLst>
          </p:cNvPr>
          <p:cNvSpPr txBox="1"/>
          <p:nvPr/>
        </p:nvSpPr>
        <p:spPr>
          <a:xfrm>
            <a:off x="3429000" y="4950023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3361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system in which a function describes the time dependence of a point in a geometrical space.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include the mathematical models that describe: (a) the swinging of a clock pendulum, (b) the flow of water in a pipe, and (c) the number of fish each springtime in a lake.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182A-2ECA-8647-8BAB-6791BB85DFC3}"/>
              </a:ext>
            </a:extLst>
          </p:cNvPr>
          <p:cNvSpPr txBox="1"/>
          <p:nvPr/>
        </p:nvSpPr>
        <p:spPr>
          <a:xfrm>
            <a:off x="1447800" y="61722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E041C7-3BFD-5B47-8AFF-37573F4D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Characteristics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8C8C5-D77A-E145-A5FD-861361D0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vs. nonlinear</a:t>
            </a:r>
          </a:p>
          <a:p>
            <a:r>
              <a:rPr lang="en-US" dirty="0"/>
              <a:t>Static vs. dynamic</a:t>
            </a:r>
          </a:p>
          <a:p>
            <a:pPr lvl="1"/>
            <a:r>
              <a:rPr lang="en-US" dirty="0"/>
              <a:t>For dynamic: Time varying vs. time invariant</a:t>
            </a:r>
          </a:p>
          <a:p>
            <a:r>
              <a:rPr lang="en-US" dirty="0"/>
              <a:t>Lumped or distributed parameters</a:t>
            </a:r>
          </a:p>
          <a:p>
            <a:r>
              <a:rPr lang="en-US" dirty="0"/>
              <a:t>Deterministic vs. stochastic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8B3FF-CD24-BE4F-8391-7489FB15B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22093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314E-BE30-EE48-B368-59A0D4E3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(Approximations)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BFD4-A95F-704F-9D25-852C68ADF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Neglecting small effects (e.g., noise)</a:t>
            </a:r>
          </a:p>
          <a:p>
            <a:r>
              <a:rPr lang="en-US" dirty="0"/>
              <a:t>Environment does not change</a:t>
            </a:r>
          </a:p>
          <a:p>
            <a:pPr lvl="1"/>
            <a:r>
              <a:rPr lang="en-US" dirty="0"/>
              <a:t>Ex: Steady state</a:t>
            </a:r>
          </a:p>
          <a:p>
            <a:r>
              <a:rPr lang="en-US" dirty="0"/>
              <a:t>Replace a complex system with a lumped system</a:t>
            </a:r>
          </a:p>
          <a:p>
            <a:r>
              <a:rPr lang="en-US" dirty="0"/>
              <a:t>Linear relationship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45601-3481-AE44-89C5-C29A867A8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0812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blipFill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89216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074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the units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9381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4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5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6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blipFill>
                <a:blip r:embed="rId7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blipFill>
                <a:blip r:embed="rId9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blipFill>
                <a:blip r:embed="rId10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blipFill>
                <a:blip r:embed="rId11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11099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2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47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Example: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715217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401021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49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1754" r="-11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97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CC39-3D93-164D-AF89-4C132FCD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46A9-7645-C34E-B319-B7C096D11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4800600"/>
            <a:ext cx="8229600" cy="4572001"/>
          </a:xfrm>
        </p:spPr>
        <p:txBody>
          <a:bodyPr/>
          <a:lstStyle/>
          <a:p>
            <a:r>
              <a:rPr lang="en-US" dirty="0"/>
              <a:t>What is a point?</a:t>
            </a:r>
          </a:p>
          <a:p>
            <a:r>
              <a:rPr lang="en-US" dirty="0"/>
              <a:t>How do points evolve over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5E93-22C2-D64B-93FF-EA4ED6E8E3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AFA288-0563-064C-9D11-4DDE3705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40" y="1371600"/>
            <a:ext cx="7293760" cy="3267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B61DF-1B9E-2D4F-9568-7B08D67AED3D}"/>
              </a:ext>
            </a:extLst>
          </p:cNvPr>
          <p:cNvSpPr txBox="1"/>
          <p:nvPr/>
        </p:nvSpPr>
        <p:spPr>
          <a:xfrm>
            <a:off x="3352800" y="443101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(sec)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4275F-41A4-F547-AA3E-680A2C75F8DB}"/>
              </a:ext>
            </a:extLst>
          </p:cNvPr>
          <p:cNvSpPr txBox="1"/>
          <p:nvPr/>
        </p:nvSpPr>
        <p:spPr>
          <a:xfrm rot="16200000">
            <a:off x="107174" y="248667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Concentration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F0BA3-5E05-D645-BE84-02A074268271}"/>
              </a:ext>
            </a:extLst>
          </p:cNvPr>
          <p:cNvSpPr txBox="1"/>
          <p:nvPr/>
        </p:nvSpPr>
        <p:spPr>
          <a:xfrm>
            <a:off x="1371600" y="6323111"/>
            <a:ext cx="2233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*Jana Wolf, </a:t>
            </a:r>
            <a:r>
              <a:rPr lang="en-US" sz="1400" dirty="0" err="1"/>
              <a:t>BioModels</a:t>
            </a:r>
            <a:r>
              <a:rPr lang="en-US" sz="1400" dirty="0"/>
              <a:t> 90</a:t>
            </a:r>
          </a:p>
        </p:txBody>
      </p:sp>
    </p:spTree>
    <p:extLst>
      <p:ext uri="{BB962C8B-B14F-4D97-AF65-F5344CB8AC3E}">
        <p14:creationId xmlns:p14="http://schemas.microsoft.com/office/powerpoint/2010/main" val="2340798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8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3295-D7FA-E242-A398-CE007DD7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Assume Using a Model Based on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C00-7F16-C146-8FC7-B38F57C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deterministic</a:t>
            </a:r>
          </a:p>
          <a:p>
            <a:pPr lvl="1"/>
            <a:r>
              <a:rPr lang="en-US" dirty="0"/>
              <a:t>Repeated experiments produce essentially the same results</a:t>
            </a:r>
          </a:p>
          <a:p>
            <a:pPr lvl="1"/>
            <a:r>
              <a:rPr lang="en-US" dirty="0"/>
              <a:t>Counter example: Individual chemical reactions</a:t>
            </a:r>
          </a:p>
          <a:p>
            <a:r>
              <a:rPr lang="en-US" dirty="0"/>
              <a:t>Variables are continuous</a:t>
            </a:r>
          </a:p>
          <a:p>
            <a:pPr lvl="1"/>
            <a:r>
              <a:rPr lang="en-US" dirty="0"/>
              <a:t>Counter example: Small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6F4F-FD23-0C48-9519-76A1AA6D7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8723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5660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2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0"/>
                <a:ext cx="8229600" cy="2286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in [0, h, 2h,… T]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00050" lvl="1" indent="0"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1..N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0"/>
                <a:ext cx="8229600" cy="2286000"/>
              </a:xfrm>
              <a:blipFill>
                <a:blip r:embed="rId2"/>
                <a:stretch>
                  <a:fillRect l="-169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174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b="1" i="1" dirty="0"/>
                  <a:t>, </a:t>
                </a:r>
                <a:r>
                  <a:rPr lang="en-US" sz="2400" i="1" dirty="0"/>
                  <a:t>h </a:t>
                </a:r>
                <a:r>
                  <a:rPr lang="en-US" sz="2400" dirty="0"/>
                  <a:t>(estimate of </a:t>
                </a:r>
                <a:r>
                  <a:rPr lang="en-US" sz="2400" i="1" dirty="0"/>
                  <a:t>dt</a:t>
                </a:r>
                <a:r>
                  <a:rPr lang="en-US" sz="2400" dirty="0"/>
                  <a:t>)</a:t>
                </a:r>
                <a:endParaRPr lang="en-US" sz="2400" b="1" i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1,…,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1741054"/>
              </a:xfrm>
              <a:prstGeom prst="rect">
                <a:avLst/>
              </a:prstGeom>
              <a:blipFill>
                <a:blip r:embed="rId3"/>
                <a:stretch>
                  <a:fillRect l="-1198" t="-2899" r="-150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6EFD90F-305B-5D41-9EB0-7884719EAD15}"/>
              </a:ext>
            </a:extLst>
          </p:cNvPr>
          <p:cNvGrpSpPr/>
          <p:nvPr/>
        </p:nvGrpSpPr>
        <p:grpSpPr>
          <a:xfrm>
            <a:off x="6543675" y="2986686"/>
            <a:ext cx="2209800" cy="1447800"/>
            <a:chOff x="1828800" y="2209800"/>
            <a:chExt cx="40767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2C1E5-1661-F74C-9131-1C7DC565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E86A89-9E0A-9E4E-B035-BE8C4074F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21F3B3-99DB-9E4C-850C-9945878C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A1BCBB-6AD8-664D-B181-5C8971A5D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9A50DB-46E5-BA44-BB9A-FCF2FFDCC60F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16DEC-C494-CC47-8221-9E8F1506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5A44C3-641D-4B41-AA2D-12F971469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780AC-8C6F-484C-990B-BB788700F5D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E49FE7-0AB1-704E-BBBB-57BBE0BC240C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637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28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262139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62436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58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Reaction to Dynamical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2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A41545-A387-984F-839C-FC8DFCE4E53D}"/>
                  </a:ext>
                </a:extLst>
              </p:cNvPr>
              <p:cNvSpPr/>
              <p:nvPr/>
            </p:nvSpPr>
            <p:spPr>
              <a:xfrm>
                <a:off x="1577332" y="1905000"/>
                <a:ext cx="4800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A41545-A387-984F-839C-FC8DFCE4E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32" y="1905000"/>
                <a:ext cx="4800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D0E254-3A44-9041-9EE4-4166CD932399}"/>
                  </a:ext>
                </a:extLst>
              </p:cNvPr>
              <p:cNvSpPr/>
              <p:nvPr/>
            </p:nvSpPr>
            <p:spPr>
              <a:xfrm>
                <a:off x="1676400" y="1447800"/>
                <a:ext cx="476541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D0E254-3A44-9041-9EE4-4166CD932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447800"/>
                <a:ext cx="476541" cy="39158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1524000"/>
            <a:ext cx="4293119" cy="312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B80091-84E0-F945-9E26-A36540A7F3CC}"/>
                  </a:ext>
                </a:extLst>
              </p:cNvPr>
              <p:cNvSpPr txBox="1"/>
              <p:nvPr/>
            </p:nvSpPr>
            <p:spPr>
              <a:xfrm>
                <a:off x="4572000" y="122502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B80091-84E0-F945-9E26-A36540A7F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25023"/>
                <a:ext cx="3736664" cy="299249"/>
              </a:xfrm>
              <a:prstGeom prst="rect">
                <a:avLst/>
              </a:prstGeom>
              <a:blipFill>
                <a:blip r:embed="rId6"/>
                <a:stretch>
                  <a:fillRect l="-3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67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3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4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030F1-76BF-0642-B3F2-5AFF2029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17" y="286748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235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Markov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62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63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64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67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B593-DF87-B241-B48E-31A6916C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5F036-7627-EE48-9FBF-3B4D83188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do I get…</a:t>
            </a:r>
          </a:p>
          <a:p>
            <a:pPr lvl="1"/>
            <a:r>
              <a:rPr lang="en-US" dirty="0"/>
              <a:t>Pathways, kinetics constants, gene networks, …</a:t>
            </a:r>
          </a:p>
          <a:p>
            <a:r>
              <a:rPr lang="en-US" dirty="0"/>
              <a:t>Metabolic pathways</a:t>
            </a:r>
          </a:p>
          <a:p>
            <a:pPr lvl="1"/>
            <a:r>
              <a:rPr lang="en-US" dirty="0"/>
              <a:t>Metabolic reconstruction (</a:t>
            </a:r>
            <a:r>
              <a:rPr lang="en-US" dirty="0">
                <a:hlinkClick r:id="rId3"/>
              </a:rPr>
              <a:t>http://bigg.ucsd.edu/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KEGG (</a:t>
            </a:r>
            <a:r>
              <a:rPr lang="en-US" dirty="0">
                <a:hlinkClick r:id="rId4"/>
              </a:rPr>
              <a:t>https://www.genome.jp/kegg/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MetaCyc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https://metacyc.org/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5AED-91FB-324D-B368-D9398B6A6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02829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Conceptual model and variable roles</a:t>
            </a:r>
          </a:p>
          <a:p>
            <a:pPr lvl="1"/>
            <a:r>
              <a:rPr lang="en-US" sz="2400" dirty="0"/>
              <a:t>Input, output, state</a:t>
            </a:r>
          </a:p>
          <a:p>
            <a:r>
              <a:rPr lang="en-US" sz="2800" dirty="0"/>
              <a:t>Dimensional analysis</a:t>
            </a:r>
          </a:p>
          <a:p>
            <a:pPr lvl="1"/>
            <a:r>
              <a:rPr lang="en-US" sz="2400" dirty="0"/>
              <a:t>Rules</a:t>
            </a:r>
          </a:p>
          <a:p>
            <a:r>
              <a:rPr lang="en-US" sz="2800" dirty="0"/>
              <a:t>Modeling workflow</a:t>
            </a:r>
          </a:p>
          <a:p>
            <a:pPr lvl="1"/>
            <a:r>
              <a:rPr lang="en-US" sz="2400" dirty="0"/>
              <a:t>System diagram, conceptual model, technical model</a:t>
            </a:r>
          </a:p>
          <a:p>
            <a:r>
              <a:rPr lang="en-US" sz="2800" dirty="0"/>
              <a:t>Technical model: differential equations</a:t>
            </a:r>
          </a:p>
          <a:p>
            <a:pPr lvl="1"/>
            <a:r>
              <a:rPr lang="en-US" sz="2400" dirty="0"/>
              <a:t>Graphical solution</a:t>
            </a:r>
          </a:p>
          <a:p>
            <a:r>
              <a:rPr lang="en-US" sz="2800" dirty="0"/>
              <a:t>Technical model: Markov Model</a:t>
            </a:r>
          </a:p>
          <a:p>
            <a:pPr lvl="1"/>
            <a:r>
              <a:rPr lang="en-US" sz="2400" dirty="0"/>
              <a:t>State, transition, transition rates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124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8229600" cy="838200"/>
          </a:xfrm>
        </p:spPr>
        <p:txBody>
          <a:bodyPr/>
          <a:lstStyle/>
          <a:p>
            <a:r>
              <a:rPr lang="en-US" dirty="0"/>
              <a:t>Fixed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399"/>
                <a:ext cx="8229600" cy="4572001"/>
              </a:xfrm>
            </p:spPr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399"/>
                <a:ext cx="8229600" cy="4572001"/>
              </a:xfrm>
              <a:blipFill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828800"/>
                <a:ext cx="1128578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828800"/>
                <a:ext cx="1128578" cy="676660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1066800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6800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D9BAA9C-7D4C-314F-B4F3-43236B19A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081" y="3505200"/>
            <a:ext cx="4293119" cy="312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A96864-01BA-934C-BF6C-7107AF40BF5F}"/>
                  </a:ext>
                </a:extLst>
              </p:cNvPr>
              <p:cNvSpPr txBox="1"/>
              <p:nvPr/>
            </p:nvSpPr>
            <p:spPr>
              <a:xfrm>
                <a:off x="5079481" y="320622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A96864-01BA-934C-BF6C-7107AF40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481" y="3206223"/>
                <a:ext cx="3736664" cy="299249"/>
              </a:xfrm>
              <a:prstGeom prst="rect">
                <a:avLst/>
              </a:prstGeom>
              <a:blipFill>
                <a:blip r:embed="rId6"/>
                <a:stretch>
                  <a:fillRect l="-338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C4AD-6629-3145-919F-A0854BCC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D210-5DD9-104A-AA82-2E3AD4F05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9A17F-BAAF-954E-9D05-B3D52687D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6277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D2AE-F7B0-F641-94C0-30C8BFEF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for Modeling With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219F-B0CB-BD4E-958F-BD01A5647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</a:t>
            </a:r>
          </a:p>
          <a:p>
            <a:r>
              <a:rPr lang="en-US" dirty="0"/>
              <a:t>Decrease</a:t>
            </a:r>
          </a:p>
          <a:p>
            <a:r>
              <a:rPr lang="en-US" dirty="0"/>
              <a:t>With minimum</a:t>
            </a:r>
          </a:p>
          <a:p>
            <a:r>
              <a:rPr lang="en-US" dirty="0"/>
              <a:t>With maximum</a:t>
            </a:r>
          </a:p>
          <a:p>
            <a:r>
              <a:rPr lang="en-US" dirty="0"/>
              <a:t>Jointly increase with</a:t>
            </a:r>
          </a:p>
          <a:p>
            <a:r>
              <a:rPr lang="en-US" dirty="0"/>
              <a:t>Jointly decrease with</a:t>
            </a:r>
          </a:p>
          <a:p>
            <a:r>
              <a:rPr lang="en-US" dirty="0"/>
              <a:t>Activated by</a:t>
            </a:r>
          </a:p>
          <a:p>
            <a:r>
              <a:rPr lang="en-US" dirty="0"/>
              <a:t>Inhibited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CA556-5A72-FE45-8372-E0A3F8941D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97860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02A1-F511-A646-98BD-282D50E6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AAE3-4056-9C4B-98DF-38333714A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Modeling sequence</a:t>
            </a:r>
          </a:p>
          <a:p>
            <a:pPr lvl="1"/>
            <a:r>
              <a:rPr lang="en-US" sz="2000" dirty="0"/>
              <a:t>Population growth</a:t>
            </a:r>
          </a:p>
          <a:p>
            <a:pPr lvl="1"/>
            <a:r>
              <a:rPr lang="en-US" sz="2000" dirty="0"/>
              <a:t>Logistic regression for population min and max</a:t>
            </a:r>
          </a:p>
          <a:p>
            <a:pPr lvl="1"/>
            <a:r>
              <a:rPr lang="en-US" sz="2000" dirty="0"/>
              <a:t>Predatory prey</a:t>
            </a:r>
          </a:p>
          <a:p>
            <a:pPr lvl="1"/>
            <a:r>
              <a:rPr lang="en-US" sz="2000" dirty="0"/>
              <a:t>Consumption production</a:t>
            </a:r>
          </a:p>
          <a:p>
            <a:pPr lvl="1"/>
            <a:r>
              <a:rPr lang="en-US" sz="2000" dirty="0"/>
              <a:t>Activation/inhibition cascades</a:t>
            </a:r>
          </a:p>
          <a:p>
            <a:r>
              <a:rPr lang="en-US" sz="2400" dirty="0"/>
              <a:t>Types of stability. Linear vs. non-linear</a:t>
            </a:r>
          </a:p>
          <a:p>
            <a:r>
              <a:rPr lang="en-US" sz="2400" dirty="0"/>
              <a:t>Phase space</a:t>
            </a:r>
          </a:p>
          <a:p>
            <a:r>
              <a:rPr lang="en-US" sz="2400" dirty="0"/>
              <a:t>Key concepts</a:t>
            </a:r>
          </a:p>
          <a:p>
            <a:pPr lvl="1"/>
            <a:r>
              <a:rPr lang="en-US" sz="1600" dirty="0"/>
              <a:t>Falsifiable, accurate, predictive, parsimonious, selective (what is modelled), validation (establish relationship with experimental data)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1333D-2D12-1547-B493-7F1ED8BEB4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6727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540AD7-3EB2-E54E-B292-283E6D3E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EA63E-DEFE-2648-991C-1302357C5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0DF77-FF9A-5A46-BCB3-201F02591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93" y="1828800"/>
            <a:ext cx="660589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3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CC6A-F0A0-B743-AFEF-6BD3C540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Dynamical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D192-C300-7E43-B981-A6C6A79BE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4876800"/>
            <a:ext cx="8229600" cy="4572001"/>
          </a:xfrm>
        </p:spPr>
        <p:txBody>
          <a:bodyPr/>
          <a:lstStyle/>
          <a:p>
            <a:r>
              <a:rPr lang="en-US" dirty="0"/>
              <a:t>Use S1TOT, S2TOT</a:t>
            </a:r>
          </a:p>
          <a:p>
            <a:r>
              <a:rPr lang="en-US" dirty="0"/>
              <a:t>Plot dS2, S2. Show fixed point. Change with initial?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754D8-2D90-5841-B417-615E4C88B2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8F4235-C2EA-BE4F-86A7-1FB9BB463217}"/>
                  </a:ext>
                </a:extLst>
              </p:cNvPr>
              <p:cNvSpPr/>
              <p:nvPr/>
            </p:nvSpPr>
            <p:spPr>
              <a:xfrm>
                <a:off x="731520" y="1672077"/>
                <a:ext cx="2308965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8F4235-C2EA-BE4F-86A7-1FB9BB463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1672077"/>
                <a:ext cx="2308965" cy="618246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6EAA5D-6D24-8F4D-9D5A-0E8D8901A9AE}"/>
                  </a:ext>
                </a:extLst>
              </p:cNvPr>
              <p:cNvSpPr txBox="1"/>
              <p:nvPr/>
            </p:nvSpPr>
            <p:spPr>
              <a:xfrm>
                <a:off x="762000" y="2604700"/>
                <a:ext cx="50792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6EAA5D-6D24-8F4D-9D5A-0E8D8901A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604700"/>
                <a:ext cx="5079276" cy="525913"/>
              </a:xfrm>
              <a:prstGeom prst="rect">
                <a:avLst/>
              </a:prstGeom>
              <a:blipFill>
                <a:blip r:embed="rId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489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Linear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1028" name="Picture 4" descr="7.4: Asymptotic Behavior of Continuous-Time Linear Dynamical Systems -  Mathematics LibreTexts">
            <a:extLst>
              <a:ext uri="{FF2B5EF4-FFF2-40B4-BE49-F238E27FC236}">
                <a16:creationId xmlns:a16="http://schemas.microsoft.com/office/drawing/2014/main" id="{84B96216-C8EC-2F49-8F71-7958EAD9D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81476"/>
            <a:ext cx="5835650" cy="464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22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150214</TotalTime>
  <Words>3187</Words>
  <Application>Microsoft Macintosh PowerPoint</Application>
  <PresentationFormat>On-screen Show (4:3)</PresentationFormat>
  <Paragraphs>712</Paragraphs>
  <Slides>73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Cambria Math</vt:lpstr>
      <vt:lpstr>Chalkboard</vt:lpstr>
      <vt:lpstr>Courier New</vt:lpstr>
      <vt:lpstr>Wingdings</vt:lpstr>
      <vt:lpstr>Office Theme</vt:lpstr>
      <vt:lpstr>BIOE 498 / BIOE 599: Computational Systems Biology for Medical Applications   Lecture 2: Dynamical Systems Essentials  </vt:lpstr>
      <vt:lpstr>G.P.E. Box (Famous Statistician)</vt:lpstr>
      <vt:lpstr>Reaction networks are dynamical systems.</vt:lpstr>
      <vt:lpstr>Dynamical Systems*</vt:lpstr>
      <vt:lpstr>Glycolytic Oscillations*</vt:lpstr>
      <vt:lpstr>From Reaction to Dynamical Systems</vt:lpstr>
      <vt:lpstr>Fixed Points</vt:lpstr>
      <vt:lpstr>Plotting the Dynamical System</vt:lpstr>
      <vt:lpstr>Types of Linear Fixed Points</vt:lpstr>
      <vt:lpstr>How Yeast Adapts: lac operon</vt:lpstr>
      <vt:lpstr>Modeling the lac Operon</vt:lpstr>
      <vt:lpstr>Modeling the lac Operon</vt:lpstr>
      <vt:lpstr>What We Assume Using a Model Based on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Agenda</vt:lpstr>
      <vt:lpstr>BACKUP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  <vt:lpstr>G.P.E. Box (Famous Statistician)</vt:lpstr>
      <vt:lpstr>Agenda</vt:lpstr>
      <vt:lpstr>A Motivating Example: Modeling Water Flows and Levels for a Reservoir</vt:lpstr>
      <vt:lpstr>A conceptual model specifies variables and their roles.</vt:lpstr>
      <vt:lpstr>Technical models detail calculations.</vt:lpstr>
      <vt:lpstr>The reservoir is  a cylinder?</vt:lpstr>
      <vt:lpstr>Steps In Modeling</vt:lpstr>
      <vt:lpstr>Modeling Workflow</vt:lpstr>
      <vt:lpstr>Model Characteristics</vt:lpstr>
      <vt:lpstr>Assumptions (Approximations)</vt:lpstr>
      <vt:lpstr>Dimensional Analysis</vt:lpstr>
      <vt:lpstr>Rules for Dimensional Analysis</vt:lpstr>
      <vt:lpstr>Solving for the units of a</vt:lpstr>
      <vt:lpstr>Modeling Example: lac Operon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What We Assume Using a Model Based on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Technical Models With Markov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Data Sources</vt:lpstr>
      <vt:lpstr>Review</vt:lpstr>
      <vt:lpstr>BACKUP</vt:lpstr>
      <vt:lpstr>Vocabulary for Modeling With Differential Equations</vt:lpstr>
      <vt:lpstr>Notes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2309</cp:revision>
  <dcterms:created xsi:type="dcterms:W3CDTF">2008-11-04T22:35:39Z</dcterms:created>
  <dcterms:modified xsi:type="dcterms:W3CDTF">2020-12-27T21:08:12Z</dcterms:modified>
</cp:coreProperties>
</file>